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71" r:id="rId9"/>
    <p:sldId id="277" r:id="rId10"/>
    <p:sldId id="278" r:id="rId11"/>
    <p:sldId id="279" r:id="rId12"/>
    <p:sldId id="280" r:id="rId13"/>
    <p:sldId id="282" r:id="rId14"/>
    <p:sldId id="281" r:id="rId15"/>
    <p:sldId id="276" r:id="rId16"/>
  </p:sldIdLst>
  <p:sldSz cx="12192000" cy="6858000"/>
  <p:notesSz cx="6858000" cy="9144000"/>
  <p:embeddedFontLst>
    <p:embeddedFont>
      <p:font typeface="Noto Sans KR" panose="020B0200000000000000" pitchFamily="50" charset="-127"/>
      <p:regular r:id="rId18"/>
      <p:bold r:id="rId19"/>
    </p:embeddedFont>
    <p:embeddedFont>
      <p:font typeface="Noto Sans KR Medium" panose="020B0200000000000000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mbria Math" panose="02040503050406030204" pitchFamily="18" charset="0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90" y="1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3C600-FDFF-406E-AAF0-93B77F684BE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F665E-B2F0-47C2-B0A3-9A3FF2AE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4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665E-B2F0-47C2-B0A3-9A3FF2AE3D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91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63B1A-2BBA-889F-CF70-1ECFB4840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1DF987-8070-6FA1-E189-9AD20E73D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072D7-65A4-B428-6919-B53A38BD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15D9A-D305-EA66-E544-E3FE33D3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2C4BE-817C-125B-C557-39EAB806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33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AA0D0-46E7-A2AB-22DB-D8E15E28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2F3B2E-902D-C428-59B1-EC6F097D8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3BBF8-33C5-B1DB-7CD1-1CB2CF9B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90BA9E-505B-FEF0-E774-7C822DB9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2C528-284E-4F5C-6114-6C9C5921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3FF494-25CB-8E0C-C4D0-E5592F495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75FA4D-DC03-CBB5-2356-D9EDC4DAF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CE8E2-522B-F68F-7AA9-B67BB75B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FDD28-EA29-50C5-8BFE-AB127908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69264-0BC0-1B8A-C9D9-634070FA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587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CCF20-DB75-78AA-C6F3-DD639794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6241D-6A18-A5BC-E976-1181E894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359"/>
            <a:ext cx="10515600" cy="45916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ACA70F-E19E-C618-423D-9FAA6B19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958C0-C97C-FF2D-7A1D-60896B84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DE724-8B9D-9DBA-72FE-AA35F186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690FE48-3C0A-7D19-BF34-0E761E98C886}"/>
              </a:ext>
            </a:extLst>
          </p:cNvPr>
          <p:cNvCxnSpPr/>
          <p:nvPr userDrawn="1"/>
        </p:nvCxnSpPr>
        <p:spPr>
          <a:xfrm>
            <a:off x="838200" y="1407226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26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E8AE8-8153-5E00-56BC-52AE597C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124E2-6BE6-016F-E9D8-BB3444AF8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ACB72-882D-3E0F-E691-6CB2B1E0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911F4-6BD2-CD2F-6D67-7D46BA82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47A176-D8D3-6497-CB4D-B9E10368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01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4F23E-1055-713A-D2DF-F4467497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0D66C-0F88-41D1-DCE2-C084B9100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49C2CA-E5F4-8654-4D56-F76F6869C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CFE92E-C8B5-B5DD-BCF2-B788D1D1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840D56-2AC0-A5DA-C3A6-C91C257A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39F1F-1F7E-D895-F914-14CDC63E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FF7A9C-F40C-EDDC-DE24-2466E14D45E3}"/>
              </a:ext>
            </a:extLst>
          </p:cNvPr>
          <p:cNvCxnSpPr/>
          <p:nvPr userDrawn="1"/>
        </p:nvCxnSpPr>
        <p:spPr>
          <a:xfrm>
            <a:off x="838200" y="1407226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31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66AD6-BC8D-7D35-E66B-40B9A003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D15F0F-BDAE-C92A-E2C4-1C0F9BC5A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7DAE8C-5CAE-6F46-9124-16004DA5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59785-8F50-592D-FFF7-CBD934864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D38C4-0240-CE21-4295-0CD511BF7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D29E23-DA2F-3C77-276A-12A28E232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AF79E-3D86-60D1-EC29-6E3A2CEE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D07027-C7E4-19AB-9C95-3819DE8E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2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DDE34-BABB-8CCE-40EB-F77E8EC7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BD6436-4BE4-8DC8-0CFD-03A64591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971D1F-F27F-B476-8159-922F642E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C1346F-9EA6-2E7B-23B9-ED3E8136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5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CDCF5F-36C9-5A76-75FF-89578567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6607AA-6B3B-9B91-F10D-6D429E69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89B69E-AD6B-EF9E-DF32-7DC8A55E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31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14FA8-CC5E-4459-60E7-049A92E9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4E4B7-400E-3989-D965-B0E48CBD7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71BA9B-2684-DFE4-E08A-8756CA915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C906A-5846-D440-1C3F-D6C557FF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B494F0-E29E-9D9D-03D0-70E489F8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818335-7D50-7C8A-9DD8-7F9D18D3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59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E8E9E-CB56-FEC6-98CD-F5722274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E06C7A-480F-766F-8E4D-8B7996F18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D610BE-06B8-3FB1-5AFA-8A39F918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0F6CF-1C78-1924-833D-598298526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468C52-2D98-DDE6-7790-1748E830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A76F76-F57A-EB5A-24B3-65724D3A6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3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0186EA-7E71-EFAE-EB86-473CCAC1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A81ACC-AB53-D227-7DF9-4D833F8AC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4CD6-3C6A-DCF0-0EBB-B5240FDA4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BE19A7-0304-4ED8-B8A4-5669DD615F2E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74ECB-32A8-808D-4116-74DDDACDB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1168F-E41B-1443-CCAE-A77F9DDA8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63896D-D187-4696-AF75-81F5A4B4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1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C%8A%A4%ED%94%8C%EB%A0%8C%EB%8D%94#s-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A391B-A3F9-1774-DEE1-F9D8EBA16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Mathematical</a:t>
            </a:r>
            <a:r>
              <a:rPr lang="ko-KR" altLang="en-US" sz="3000" dirty="0"/>
              <a:t> </a:t>
            </a:r>
            <a:r>
              <a:rPr lang="en-US" altLang="ko-KR" sz="3000" dirty="0"/>
              <a:t>Bias</a:t>
            </a:r>
            <a:r>
              <a:rPr lang="ko-KR" altLang="en-US" sz="3000" dirty="0"/>
              <a:t> </a:t>
            </a:r>
            <a:r>
              <a:rPr lang="en-US" altLang="ko-KR" sz="3000" dirty="0"/>
              <a:t>to Strategic Personality:</a:t>
            </a:r>
            <a:endParaRPr lang="ko-KR" altLang="en-US" sz="3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EFB603-9DFB-1CE0-EBA6-7C2F6D479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Analyzing Risk Tolerance in RL Agents within Splendor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8665F-F9A1-6286-70B9-BE7A431BED47}"/>
              </a:ext>
            </a:extLst>
          </p:cNvPr>
          <p:cNvSpPr txBox="1"/>
          <p:nvPr/>
        </p:nvSpPr>
        <p:spPr>
          <a:xfrm>
            <a:off x="6406938" y="4082205"/>
            <a:ext cx="3583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20241584 </a:t>
            </a:r>
            <a:r>
              <a:rPr lang="ko-KR" altLang="en-US" dirty="0"/>
              <a:t>김태윤</a:t>
            </a:r>
            <a:br>
              <a:rPr lang="en-US" altLang="ko-KR" dirty="0"/>
            </a:br>
            <a:r>
              <a:rPr lang="en-US" altLang="ko-KR" sz="1200" dirty="0"/>
              <a:t>https://github.com/TeynK/CSEG516_RL.git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095B2C-0602-5638-54BE-4D0838E5544A}"/>
              </a:ext>
            </a:extLst>
          </p:cNvPr>
          <p:cNvCxnSpPr/>
          <p:nvPr/>
        </p:nvCxnSpPr>
        <p:spPr>
          <a:xfrm>
            <a:off x="1663103" y="4068424"/>
            <a:ext cx="87696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109E8-1B84-B628-4750-1A219F5C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Validation of Hypothesis</a:t>
            </a:r>
            <a:endParaRPr lang="ko-KR" altLang="en-US" dirty="0"/>
          </a:p>
        </p:txBody>
      </p:sp>
      <p:pic>
        <p:nvPicPr>
          <p:cNvPr id="15" name="내용 개체 틀 14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5DBD9A-7B4E-5C4F-A73A-43921DF5E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8730"/>
            <a:ext cx="5181600" cy="2590800"/>
          </a:xfrm>
        </p:spPr>
      </p:pic>
      <p:pic>
        <p:nvPicPr>
          <p:cNvPr id="17" name="내용 개체 틀 16" descr="도표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4262EA-D416-0ED2-1784-AE15F42F81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49650"/>
            <a:ext cx="5181600" cy="310896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05D5F5-480A-86FA-8166-82B1D2979E20}"/>
              </a:ext>
            </a:extLst>
          </p:cNvPr>
          <p:cNvSpPr txBox="1"/>
          <p:nvPr/>
        </p:nvSpPr>
        <p:spPr>
          <a:xfrm>
            <a:off x="1587795" y="5120420"/>
            <a:ext cx="9016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Loss Curve: </a:t>
            </a:r>
            <a:r>
              <a:rPr lang="ko-KR" altLang="en-US" dirty="0"/>
              <a:t>패배 시에는 </a:t>
            </a:r>
            <a:r>
              <a:rPr lang="en-US" altLang="ko-KR" dirty="0"/>
              <a:t>PPO</a:t>
            </a:r>
            <a:r>
              <a:rPr lang="ko-KR" altLang="en-US" dirty="0"/>
              <a:t>는 평균 </a:t>
            </a:r>
            <a:r>
              <a:rPr lang="en-US" altLang="ko-KR" dirty="0"/>
              <a:t>12</a:t>
            </a:r>
            <a:r>
              <a:rPr lang="ko-KR" altLang="en-US" dirty="0"/>
              <a:t>점까지 도달하지만</a:t>
            </a:r>
            <a:r>
              <a:rPr lang="en-US" altLang="ko-KR" dirty="0"/>
              <a:t>, DQN</a:t>
            </a:r>
            <a:r>
              <a:rPr lang="ko-KR" altLang="en-US" dirty="0"/>
              <a:t>는 </a:t>
            </a:r>
            <a:r>
              <a:rPr lang="en-US" altLang="ko-KR" dirty="0"/>
              <a:t>9</a:t>
            </a:r>
            <a:r>
              <a:rPr lang="ko-KR" altLang="en-US" dirty="0" err="1"/>
              <a:t>점대에</a:t>
            </a:r>
            <a:r>
              <a:rPr lang="ko-KR" altLang="en-US" dirty="0"/>
              <a:t> 머물게 된다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PPO</a:t>
            </a:r>
            <a:r>
              <a:rPr lang="ko-KR" altLang="en-US" dirty="0"/>
              <a:t>는 져도 곱게 지고</a:t>
            </a:r>
            <a:r>
              <a:rPr lang="en-US" altLang="ko-KR" dirty="0"/>
              <a:t>, DQN</a:t>
            </a:r>
            <a:r>
              <a:rPr lang="ko-KR" altLang="en-US" dirty="0"/>
              <a:t>은 망하면 처참하게 망한다는 사실을 보여준다</a:t>
            </a:r>
            <a:r>
              <a:rPr lang="en-US" altLang="ko-KR" dirty="0"/>
              <a:t>.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Score Distribution: DQN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점 미만의 </a:t>
            </a:r>
            <a:r>
              <a:rPr lang="ko-KR" altLang="en-US" dirty="0" err="1"/>
              <a:t>저득점</a:t>
            </a:r>
            <a:r>
              <a:rPr lang="ko-KR" altLang="en-US" dirty="0"/>
              <a:t> 패배 비율과 </a:t>
            </a:r>
            <a:r>
              <a:rPr lang="en-US" altLang="ko-KR" dirty="0"/>
              <a:t>20</a:t>
            </a:r>
            <a:r>
              <a:rPr lang="ko-KR" altLang="en-US" dirty="0"/>
              <a:t>점 이상의 </a:t>
            </a:r>
            <a:r>
              <a:rPr lang="ko-KR" altLang="en-US" dirty="0" err="1"/>
              <a:t>오버킬</a:t>
            </a:r>
            <a:r>
              <a:rPr lang="ko-KR" altLang="en-US" dirty="0"/>
              <a:t> 비율이 </a:t>
            </a:r>
            <a:r>
              <a:rPr lang="en-US" altLang="ko-KR" dirty="0"/>
              <a:t>PPO</a:t>
            </a:r>
            <a:r>
              <a:rPr lang="ko-KR" altLang="en-US" dirty="0"/>
              <a:t>보다 높다</a:t>
            </a:r>
            <a:r>
              <a:rPr lang="en-US" altLang="ko-KR" dirty="0"/>
              <a:t>. </a:t>
            </a:r>
            <a:r>
              <a:rPr lang="ko-KR" altLang="en-US" dirty="0"/>
              <a:t>이는 전형적인 </a:t>
            </a:r>
            <a:r>
              <a:rPr lang="en-US" altLang="ko-KR" dirty="0"/>
              <a:t>High Variance </a:t>
            </a:r>
            <a:r>
              <a:rPr lang="ko-KR" altLang="en-US" dirty="0"/>
              <a:t>분포임을 알 수 있다</a:t>
            </a:r>
            <a:r>
              <a:rPr lang="en-US" altLang="ko-KR" dirty="0"/>
              <a:t>. </a:t>
            </a:r>
            <a:r>
              <a:rPr lang="ko-KR" altLang="en-US" dirty="0"/>
              <a:t>반면에 </a:t>
            </a:r>
            <a:r>
              <a:rPr lang="en-US" altLang="ko-KR" dirty="0"/>
              <a:t>PPO</a:t>
            </a:r>
            <a:r>
              <a:rPr lang="ko-KR" altLang="en-US" dirty="0"/>
              <a:t>의 경우 승리 조건인 </a:t>
            </a:r>
            <a:r>
              <a:rPr lang="en-US" altLang="ko-KR" dirty="0"/>
              <a:t>15</a:t>
            </a:r>
            <a:r>
              <a:rPr lang="ko-KR" altLang="en-US" dirty="0"/>
              <a:t>점에 밀집된 안정적인 분포를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25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도표, 스크린샷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E158D1-238B-712B-B854-607C31E6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1" y="1840522"/>
            <a:ext cx="3140505" cy="1884303"/>
          </a:xfrm>
          <a:prstGeom prst="rect">
            <a:avLst/>
          </a:prstGeom>
        </p:spPr>
      </p:pic>
      <p:pic>
        <p:nvPicPr>
          <p:cNvPr id="8" name="그림 7" descr="텍스트, 스크린샷, 그래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96E7BC-B5C3-ABA5-C984-1C31F136C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95" y="1840521"/>
            <a:ext cx="3140505" cy="18843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C18A90-C623-E86B-F8CA-84D29C08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Refining the</a:t>
            </a:r>
            <a:r>
              <a:rPr lang="ko-KR" altLang="en-US" dirty="0"/>
              <a:t> </a:t>
            </a:r>
            <a:r>
              <a:rPr lang="en-US" altLang="ko-KR" dirty="0"/>
              <a:t>Strategy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449D8-9565-3E07-F6BF-5DEC767B4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581" y="1585359"/>
            <a:ext cx="5697279" cy="4591604"/>
          </a:xfrm>
        </p:spPr>
        <p:txBody>
          <a:bodyPr/>
          <a:lstStyle/>
          <a:p>
            <a:r>
              <a:rPr lang="ko-KR" altLang="en-US" dirty="0"/>
              <a:t>실제 실험 결과를 해석하면 다음과 같다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PPO: </a:t>
            </a:r>
            <a:r>
              <a:rPr lang="ko-KR" altLang="en-US" dirty="0"/>
              <a:t>비용 대비 효율이 가장 좋은 </a:t>
            </a:r>
            <a:r>
              <a:rPr lang="en-US" altLang="ko-KR" dirty="0"/>
              <a:t>Tier 2</a:t>
            </a:r>
            <a:r>
              <a:rPr lang="ko-KR" altLang="en-US" dirty="0"/>
              <a:t>를 상대적으로 더 많이 구매하는 것을 확인 가능하다</a:t>
            </a:r>
            <a:r>
              <a:rPr lang="en-US" altLang="ko-KR" dirty="0"/>
              <a:t>. </a:t>
            </a:r>
            <a:r>
              <a:rPr lang="ko-KR" altLang="en-US" dirty="0"/>
              <a:t>가장 </a:t>
            </a:r>
            <a:r>
              <a:rPr lang="ko-KR" altLang="en-US" dirty="0" err="1"/>
              <a:t>안정성있는</a:t>
            </a:r>
            <a:r>
              <a:rPr lang="ko-KR" altLang="en-US" dirty="0"/>
              <a:t> 빌드는 점수가 없는 </a:t>
            </a:r>
            <a:r>
              <a:rPr lang="en-US" altLang="ko-KR" dirty="0"/>
              <a:t>Tier 1</a:t>
            </a:r>
            <a:r>
              <a:rPr lang="ko-KR" altLang="en-US" dirty="0"/>
              <a:t>로 </a:t>
            </a:r>
            <a:r>
              <a:rPr lang="ko-KR" altLang="en-US" dirty="0" err="1"/>
              <a:t>빌드업을</a:t>
            </a:r>
            <a:r>
              <a:rPr lang="ko-KR" altLang="en-US" dirty="0"/>
              <a:t> 하는 것이 아닌 점수를 소폭 챙기며 </a:t>
            </a:r>
            <a:r>
              <a:rPr lang="en-US" altLang="ko-KR" dirty="0"/>
              <a:t>Tier 2</a:t>
            </a:r>
            <a:r>
              <a:rPr lang="ko-KR" altLang="en-US" dirty="0"/>
              <a:t>를 사용하여 </a:t>
            </a:r>
            <a:r>
              <a:rPr lang="ko-KR" altLang="en-US" dirty="0" err="1"/>
              <a:t>빌드업하는</a:t>
            </a:r>
            <a:r>
              <a:rPr lang="ko-KR" altLang="en-US" dirty="0"/>
              <a:t> 전략으로 해석 가능하다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DQN: </a:t>
            </a:r>
            <a:r>
              <a:rPr lang="ko-KR" altLang="en-US" dirty="0"/>
              <a:t>즉각적인 보상이나 싼 비용의 </a:t>
            </a:r>
            <a:r>
              <a:rPr lang="en-US" altLang="ko-KR" dirty="0"/>
              <a:t>Tier 1</a:t>
            </a:r>
            <a:r>
              <a:rPr lang="ko-KR" altLang="en-US" dirty="0"/>
              <a:t>을 난사하여 귀족 및 </a:t>
            </a:r>
            <a:r>
              <a:rPr lang="en-US" altLang="ko-KR" dirty="0"/>
              <a:t>Tier 3</a:t>
            </a:r>
            <a:r>
              <a:rPr lang="ko-KR" altLang="en-US" dirty="0"/>
              <a:t>를 노리는 전략을 취했다</a:t>
            </a:r>
            <a:r>
              <a:rPr lang="en-US" altLang="ko-KR" dirty="0"/>
              <a:t>. </a:t>
            </a:r>
            <a:r>
              <a:rPr lang="ko-KR" altLang="en-US" dirty="0"/>
              <a:t>이는 잘 풀린다면 단번에 고득점을 노릴 수 있는 전략으로 해석이 가능하다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14" name="그림 13" descr="텍스트, 스크린샷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E46C03-A6F7-3ACF-1FD3-CFE2DBA14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4" y="3767784"/>
            <a:ext cx="2838275" cy="1419138"/>
          </a:xfrm>
          <a:prstGeom prst="rect">
            <a:avLst/>
          </a:prstGeom>
        </p:spPr>
      </p:pic>
      <p:pic>
        <p:nvPicPr>
          <p:cNvPr id="12" name="그림 11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1818D7-15C9-1E15-2864-B906F384D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33" y="3767785"/>
            <a:ext cx="2838274" cy="14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4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1E013-B50A-DE03-68F1-A3C69A57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72F61F-7077-3410-18CE-2D170D548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2000" dirty="0"/>
                  <a:t>실험 결과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강화학습 알고리즘</a:t>
                </a:r>
                <a:r>
                  <a:rPr lang="en-US" altLang="ko-KR" sz="2000" dirty="0"/>
                  <a:t>(PPO, DQN)</a:t>
                </a:r>
                <a:r>
                  <a:rPr lang="ko-KR" altLang="en-US" sz="2000" dirty="0"/>
                  <a:t>의 수학적 성향이 복잡한 전략 게임인 </a:t>
                </a:r>
                <a:r>
                  <a:rPr lang="en-US" altLang="ko-KR" sz="2000" dirty="0"/>
                  <a:t>Splendor</a:t>
                </a:r>
                <a:r>
                  <a:rPr lang="ko-KR" altLang="en-US" sz="2000" dirty="0"/>
                  <a:t>에서 구체적인 플레이 스타일로 전이되는 과정을 규명하였다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실험 결과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두 에이전트는 약 </a:t>
                </a:r>
                <a:r>
                  <a:rPr lang="en-US" altLang="ko-KR" sz="2000" dirty="0"/>
                  <a:t>50:50</a:t>
                </a:r>
                <a:r>
                  <a:rPr lang="ko-KR" altLang="en-US" sz="2000" dirty="0"/>
                  <a:t>의 대등한 승률을 기록하였으나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승리를 쟁취하는 과정과 전략적 선택지에 있어서는 극명한 차이를 보였다</a:t>
                </a:r>
                <a:r>
                  <a:rPr lang="en-US" altLang="ko-KR" sz="2000" dirty="0"/>
                  <a:t>.</a:t>
                </a:r>
              </a:p>
              <a:p>
                <a:r>
                  <a:rPr lang="en-US" altLang="ko-KR" sz="2000" dirty="0"/>
                  <a:t>Validation of Mathematical Bias: </a:t>
                </a:r>
                <a:r>
                  <a:rPr lang="ko-KR" altLang="en-US" sz="2000" dirty="0"/>
                  <a:t>가치 추정 분석 결과</a:t>
                </a:r>
                <a:r>
                  <a:rPr lang="en-US" altLang="ko-KR" sz="2000" dirty="0"/>
                  <a:t>, DQN</a:t>
                </a:r>
                <a:r>
                  <a:rPr lang="ko-KR" altLang="en-US" sz="2000" dirty="0"/>
                  <a:t>은 패배가 확정적인 상황에서도 </a:t>
                </a:r>
                <a:r>
                  <a:rPr lang="en-US" altLang="ko-KR" sz="2000" dirty="0"/>
                  <a:t>Q-Value</a:t>
                </a:r>
                <a:r>
                  <a:rPr lang="ko-KR" altLang="en-US" sz="2000" dirty="0"/>
                  <a:t>를 </a:t>
                </a:r>
                <a:r>
                  <a:rPr lang="en-US" altLang="ko-KR" sz="2000" dirty="0"/>
                  <a:t>1.0</a:t>
                </a:r>
                <a:r>
                  <a:rPr lang="ko-KR" altLang="en-US" sz="2000" dirty="0"/>
                  <a:t>으로 유지하는 현상을 보였다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이는 </a:t>
                </a:r>
                <a:r>
                  <a:rPr lang="en-US" altLang="ko-KR" sz="2000" dirty="0"/>
                  <a:t>DQN</a:t>
                </a:r>
                <a:r>
                  <a:rPr lang="ko-KR" altLang="en-US" sz="2000" dirty="0"/>
                  <a:t>의 낙관적 편향이 이론적 가정을 넘어 실제 게임의 의사결정 과정에 강력하게 개입하고 있음을 시사한다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반면</a:t>
                </a:r>
                <a:r>
                  <a:rPr lang="en-US" altLang="ko-KR" sz="2000" dirty="0"/>
                  <a:t>, PPO</a:t>
                </a:r>
                <a:r>
                  <a:rPr lang="ko-KR" altLang="en-US" sz="2000" dirty="0"/>
                  <a:t>는 전황에 따라 가치를 유동적으로 조정하며 현실적이고 신중한 판단을 내림을 확인하였다</a:t>
                </a:r>
                <a:r>
                  <a:rPr lang="en-US" altLang="ko-KR" sz="2000" dirty="0"/>
                  <a:t>.</a:t>
                </a:r>
              </a:p>
              <a:p>
                <a:r>
                  <a:rPr lang="en-US" altLang="ko-KR" sz="2000" dirty="0"/>
                  <a:t>Profiling Strategic Personality: </a:t>
                </a:r>
                <a:r>
                  <a:rPr lang="ko-KR" altLang="en-US" sz="2000" dirty="0"/>
                  <a:t>알고리즘의 수학적 특성은 다음과 같은 전략으로 수렴하였다</a:t>
                </a:r>
                <a:r>
                  <a:rPr lang="en-US" altLang="ko-KR" sz="2000" dirty="0"/>
                  <a:t>.</a:t>
                </a:r>
              </a:p>
              <a:p>
                <a:pPr lvl="1"/>
                <a:r>
                  <a:rPr lang="en-US" altLang="ko-KR" sz="1600" dirty="0"/>
                  <a:t>PPO:</a:t>
                </a:r>
                <a:r>
                  <a:rPr lang="ko-KR" altLang="en-US" sz="1600" dirty="0"/>
                  <a:t> 불확실성을 제어하는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𝐶𝐿𝐼𝑃</m:t>
                        </m:r>
                      </m:sup>
                    </m:sSup>
                  </m:oMath>
                </a14:m>
                <a:r>
                  <a:rPr lang="ko-KR" altLang="en-US" sz="1600" dirty="0"/>
                  <a:t>의 특성에 따라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비용 대비 효율이 가장 우수하고 리스크가 적은 </a:t>
                </a:r>
                <a:r>
                  <a:rPr lang="en-US" altLang="ko-KR" sz="1600" dirty="0"/>
                  <a:t>Tier 2 </a:t>
                </a:r>
                <a:r>
                  <a:rPr lang="ko-KR" altLang="en-US" sz="1600" dirty="0"/>
                  <a:t>카드 중심의 </a:t>
                </a:r>
                <a:r>
                  <a:rPr lang="ko-KR" altLang="en-US" sz="1600" dirty="0" err="1"/>
                  <a:t>빌드업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전략을 채택하였다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이는 승리의 분산을 줄이는 가장 안정적인 해법으로 평가된다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en-US" altLang="ko-KR" sz="1600" dirty="0"/>
                  <a:t>DQN: </a:t>
                </a:r>
                <a:r>
                  <a:rPr lang="ko-KR" altLang="en-US" sz="1600" dirty="0"/>
                  <a:t>과거의 성공 경험을 과대평가하는 특성에 따라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저비용의 </a:t>
                </a:r>
                <a:r>
                  <a:rPr lang="en-US" altLang="ko-KR" sz="1600" dirty="0"/>
                  <a:t>Tier 1 </a:t>
                </a:r>
                <a:r>
                  <a:rPr lang="ko-KR" altLang="en-US" sz="1600" dirty="0"/>
                  <a:t>카드로 기반을 닦고 즉각적인 고득점</a:t>
                </a:r>
                <a:r>
                  <a:rPr lang="en-US" altLang="ko-KR" sz="1600" dirty="0"/>
                  <a:t>(Tier 3, Nobles)</a:t>
                </a:r>
                <a:r>
                  <a:rPr lang="ko-KR" altLang="en-US" sz="1600" dirty="0"/>
                  <a:t>을 노리는 양극단의 전략을 취했다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이는 폭발력은 있으나 게임 흐름이 꼬일 경우 회복이 어려운 </a:t>
                </a:r>
                <a:r>
                  <a:rPr lang="ko-KR" altLang="en-US" sz="1600" dirty="0" err="1"/>
                  <a:t>고분산</a:t>
                </a:r>
                <a:r>
                  <a:rPr lang="ko-KR" altLang="en-US" sz="1600" dirty="0"/>
                  <a:t> 전략임이 입증되었다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72F61F-7077-3410-18CE-2D170D548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664" r="-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98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05ED3-8C75-A276-1971-54B7497A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A6ACF-3A34-4FF2-55ED-C01B6E67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5359"/>
            <a:ext cx="10719391" cy="4591604"/>
          </a:xfrm>
        </p:spPr>
        <p:txBody>
          <a:bodyPr>
            <a:normAutofit/>
          </a:bodyPr>
          <a:lstStyle/>
          <a:p>
            <a:r>
              <a:rPr lang="en-US" altLang="ko-KR" dirty="0"/>
              <a:t>DQN</a:t>
            </a:r>
            <a:r>
              <a:rPr lang="ko-KR" altLang="en-US" dirty="0"/>
              <a:t>과 </a:t>
            </a:r>
            <a:r>
              <a:rPr lang="en-US" altLang="ko-KR" dirty="0"/>
              <a:t>PPO</a:t>
            </a:r>
            <a:r>
              <a:rPr lang="ko-KR" altLang="en-US" dirty="0"/>
              <a:t>의 수학적 성향 차이를 통해 분석한 </a:t>
            </a:r>
            <a:r>
              <a:rPr lang="en-US" altLang="ko-KR" dirty="0"/>
              <a:t>Splendor</a:t>
            </a:r>
            <a:r>
              <a:rPr lang="ko-KR" altLang="en-US" dirty="0"/>
              <a:t>의 전략은 다음과 같다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sz="1800" dirty="0"/>
              <a:t>Low Variance: Tier 2 </a:t>
            </a:r>
            <a:r>
              <a:rPr lang="ko-KR" altLang="en-US" sz="1800" dirty="0"/>
              <a:t>위주의 중반 </a:t>
            </a:r>
            <a:r>
              <a:rPr lang="ko-KR" altLang="en-US" sz="1800" dirty="0" err="1"/>
              <a:t>빌드업</a:t>
            </a:r>
            <a:endParaRPr lang="en-US" altLang="ko-KR" sz="1800" dirty="0"/>
          </a:p>
          <a:p>
            <a:pPr lvl="1"/>
            <a:r>
              <a:rPr lang="en-US" altLang="ko-KR" sz="1800" dirty="0"/>
              <a:t>High Variance: Tier 1/Tier 3 &amp; Nobel</a:t>
            </a:r>
            <a:r>
              <a:rPr lang="ko-KR" altLang="en-US" sz="1800" dirty="0"/>
              <a:t> 위주의 폭발적 득점 </a:t>
            </a:r>
            <a:r>
              <a:rPr lang="ko-KR" altLang="en-US" sz="1800" dirty="0" err="1"/>
              <a:t>빌드업</a:t>
            </a:r>
            <a:endParaRPr lang="en-US" altLang="ko-KR" sz="1800" dirty="0"/>
          </a:p>
          <a:p>
            <a:r>
              <a:rPr lang="ko-KR" altLang="en-US" sz="2200" dirty="0"/>
              <a:t>이는 강화학습이 단순 게임의 최적 전략을 찾는데 사용되는 것을 넘어</a:t>
            </a:r>
            <a:r>
              <a:rPr lang="en-US" altLang="ko-KR" sz="2200" dirty="0"/>
              <a:t>, </a:t>
            </a:r>
            <a:r>
              <a:rPr lang="ko-KR" altLang="en-US" sz="2200" dirty="0"/>
              <a:t>게임 내 전략의 리스크 프로파일을 분석하는 도구로 활용될 수 있음을 시사한다</a:t>
            </a:r>
            <a:r>
              <a:rPr lang="en-US" altLang="ko-KR" sz="2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62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A9EBF-AE14-FBDE-EA9C-12E9A898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08325-D070-D03D-EBE0-1E2E1E3E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Self_Learning</a:t>
            </a:r>
            <a:r>
              <a:rPr lang="ko-KR" altLang="en-US" dirty="0"/>
              <a:t>을 이용하면 모델의 특성이 </a:t>
            </a:r>
            <a:r>
              <a:rPr lang="ko-KR" altLang="en-US" dirty="0" err="1"/>
              <a:t>옅어지는</a:t>
            </a:r>
            <a:r>
              <a:rPr lang="ko-KR" altLang="en-US" dirty="0"/>
              <a:t> </a:t>
            </a:r>
            <a:r>
              <a:rPr lang="en-US" altLang="ko-KR" dirty="0"/>
              <a:t>Nash Equilibrium</a:t>
            </a:r>
            <a:r>
              <a:rPr lang="ko-KR" altLang="en-US" dirty="0"/>
              <a:t>이라는 특성이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</a:t>
            </a:r>
            <a:r>
              <a:rPr lang="en-US" altLang="ko-KR" dirty="0"/>
              <a:t>DQN, PPO</a:t>
            </a:r>
            <a:r>
              <a:rPr lang="ko-KR" altLang="en-US" dirty="0"/>
              <a:t>를 </a:t>
            </a:r>
            <a:r>
              <a:rPr lang="en-US" altLang="ko-KR" dirty="0"/>
              <a:t>Self Learning </a:t>
            </a:r>
            <a:r>
              <a:rPr lang="ko-KR" altLang="en-US" dirty="0"/>
              <a:t>시켰을 때 </a:t>
            </a:r>
            <a:r>
              <a:rPr lang="en-US" altLang="ko-KR" dirty="0"/>
              <a:t>Nash Equilibrium</a:t>
            </a:r>
            <a:r>
              <a:rPr lang="ko-KR" altLang="en-US" dirty="0"/>
              <a:t>에 도달했다면 그 모델들의 전략이 같은가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두 모델의 전략이 다르다면</a:t>
            </a:r>
            <a:r>
              <a:rPr lang="en-US" altLang="ko-KR" dirty="0"/>
              <a:t>, </a:t>
            </a:r>
            <a:r>
              <a:rPr lang="ko-KR" altLang="en-US" dirty="0"/>
              <a:t>전략의 변화가 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두 모델의 전략이 같다면</a:t>
            </a:r>
            <a:r>
              <a:rPr lang="en-US" altLang="ko-KR" dirty="0"/>
              <a:t>, </a:t>
            </a:r>
            <a:r>
              <a:rPr lang="ko-KR" altLang="en-US" dirty="0"/>
              <a:t>해당 모델은 다른 모든 전략에 비해 우위를 갖는가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수렴한 전략은 두 모델 중 어떤 모델에 가까운가</a:t>
            </a:r>
            <a:endParaRPr lang="en-US" altLang="ko-KR" dirty="0"/>
          </a:p>
          <a:p>
            <a:r>
              <a:rPr lang="ko-KR" altLang="en-US" dirty="0"/>
              <a:t>위와 같은 연계 실험주제를 </a:t>
            </a:r>
            <a:r>
              <a:rPr lang="ko-KR" altLang="en-US" dirty="0" err="1"/>
              <a:t>생각중이었습니다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25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8D345A4-3B7A-75EE-3E34-6FC4FD95C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End of Slide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852ED49-AC2F-A3F9-BACC-D615956C5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읽어주셔서</a:t>
            </a:r>
            <a:r>
              <a:rPr lang="ko-KR" altLang="en-US" dirty="0"/>
              <a:t> 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B62A5E7-19D5-E0D5-7EA9-E3D1B39264A4}"/>
              </a:ext>
            </a:extLst>
          </p:cNvPr>
          <p:cNvCxnSpPr/>
          <p:nvPr/>
        </p:nvCxnSpPr>
        <p:spPr>
          <a:xfrm>
            <a:off x="1711175" y="3454813"/>
            <a:ext cx="87696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7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503BD-D752-E36A-338C-992E7930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F9547-C751-7F6F-1A84-B8176D42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배경 및 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강화학습 알고리즘은 단순히 보상의 총합을 최대화하는 최적화 도구를 넘어</a:t>
            </a:r>
            <a:r>
              <a:rPr lang="en-US" altLang="ko-KR" sz="1800" dirty="0"/>
              <a:t>, </a:t>
            </a:r>
            <a:r>
              <a:rPr lang="ko-KR" altLang="en-US" sz="1800" dirty="0"/>
              <a:t>고유의 손실 함수와 학습 방식에 따라 서로 다른 수학적 성향을 내포하고 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이번 실험에서는 이러한 알고리즘의 이론적 특성이 자원 관리와 레이싱 요소가 결합된 복잡한 게임 환경인 </a:t>
            </a:r>
            <a:r>
              <a:rPr lang="en-US" altLang="ko-KR" sz="1800" dirty="0"/>
              <a:t>Splendor</a:t>
            </a:r>
            <a:r>
              <a:rPr lang="ko-KR" altLang="en-US" sz="1800" dirty="0"/>
              <a:t>에서 인간이 해석 가능한 수준의 구체적 전략으로 전이되는지를 규명하는 데 목적이 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실험 방법론</a:t>
            </a:r>
            <a:endParaRPr lang="en-US" altLang="ko-KR" sz="2000" dirty="0"/>
          </a:p>
          <a:p>
            <a:pPr lvl="1"/>
            <a:r>
              <a:rPr lang="ko-KR" altLang="en-US" sz="1800" dirty="0"/>
              <a:t>학습 시나리오의 안정성을 중시하는 </a:t>
            </a:r>
            <a:r>
              <a:rPr lang="en-US" altLang="ko-KR" sz="1800" dirty="0"/>
              <a:t>On-Policy(PPO)</a:t>
            </a:r>
            <a:r>
              <a:rPr lang="ko-KR" altLang="en-US" sz="1800" dirty="0"/>
              <a:t>와 과거의 성공 경험을 재사용하여 가치를 낙관적으로 추정하는 </a:t>
            </a:r>
            <a:r>
              <a:rPr lang="en-US" altLang="ko-KR" sz="1800" dirty="0"/>
              <a:t>Off-Policy(DQN)</a:t>
            </a:r>
            <a:r>
              <a:rPr lang="ko-KR" altLang="en-US" sz="1800" dirty="0"/>
              <a:t>를 대조군으로 설정한다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두 에이전트가 동일한 환경에서 학습했을 때 발현되는 전략적 차이를 분석하고</a:t>
            </a:r>
            <a:r>
              <a:rPr lang="en-US" altLang="ko-KR" sz="1800" dirty="0"/>
              <a:t>, </a:t>
            </a:r>
            <a:r>
              <a:rPr lang="ko-KR" altLang="en-US" sz="1800" dirty="0"/>
              <a:t>이를 역추적하여 게임 내 특정 전략이 내포한 수학적 위험도</a:t>
            </a:r>
            <a:r>
              <a:rPr lang="en-US" altLang="ko-KR" sz="1800" dirty="0"/>
              <a:t>(Variance)</a:t>
            </a:r>
            <a:r>
              <a:rPr lang="ko-KR" altLang="en-US" sz="1800" dirty="0"/>
              <a:t>와 기회비용을 프로파일링 한다</a:t>
            </a:r>
            <a:r>
              <a:rPr lang="en-US" altLang="ko-KR" sz="18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378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74146-4960-E824-08C7-5003F112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Hypothesis and</a:t>
            </a:r>
            <a:r>
              <a:rPr lang="ko-KR" altLang="en-US" dirty="0"/>
              <a:t> </a:t>
            </a:r>
            <a:r>
              <a:rPr lang="en-US" altLang="ko-KR" dirty="0"/>
              <a:t>Theoretical Basis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26E1161-DC58-1A7F-1155-BE24A7575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2000" dirty="0"/>
                  <a:t>본 실험은 두 알고리즘이 가치를 추정하는 방식의 차이가 </a:t>
                </a:r>
                <a:r>
                  <a:rPr lang="en-US" altLang="ko-KR" sz="2000" dirty="0"/>
                  <a:t>Splendor </a:t>
                </a:r>
                <a:r>
                  <a:rPr lang="ko-KR" altLang="en-US" sz="2000" dirty="0"/>
                  <a:t>전략 수립에 있어 서로 다른 최적화 경로를 선택할 것이라 가정한다</a:t>
                </a:r>
                <a:r>
                  <a:rPr lang="en-US" altLang="ko-KR" sz="2000" dirty="0"/>
                  <a:t>.</a:t>
                </a:r>
              </a:p>
              <a:p>
                <a:r>
                  <a:rPr lang="en-US" altLang="ko-KR" sz="2000" dirty="0"/>
                  <a:t>1. PPO:</a:t>
                </a:r>
                <a:r>
                  <a:rPr lang="ko-KR" altLang="en-US" sz="2000" dirty="0"/>
                  <a:t> 학습 신호의 신뢰성 우선</a:t>
                </a:r>
                <a:r>
                  <a:rPr lang="en-US" altLang="ko-KR" sz="2000" dirty="0"/>
                  <a:t>(Reliability-Seeking)</a:t>
                </a:r>
              </a:p>
              <a:p>
                <a:pPr lvl="1"/>
                <a:r>
                  <a:rPr lang="en-US" altLang="ko-KR" sz="1800" dirty="0"/>
                  <a:t>Theoretical Basis: PPO</a:t>
                </a:r>
                <a:r>
                  <a:rPr lang="ko-KR" altLang="en-US" sz="1800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𝐶𝐿𝐼𝑃</m:t>
                        </m:r>
                      </m:sup>
                    </m:sSup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sz="1800" dirty="0"/>
                  <a:t> 통해 급격한 정책의 변화를 제어하며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에이전트가 직접 경험한 최근 시나리오의 정보만을 사용하여 업데이트한다</a:t>
                </a:r>
                <a:r>
                  <a:rPr lang="en-US" altLang="ko-KR" sz="1800" dirty="0"/>
                  <a:t>. </a:t>
                </a:r>
                <a:r>
                  <a:rPr lang="ko-KR" altLang="en-US" sz="1800" dirty="0"/>
                  <a:t>이 과정에서 성공 확률이 낮고 보상이 희소한 고위험 전략은 </a:t>
                </a:r>
                <a:r>
                  <a:rPr lang="ko-KR" altLang="en-US" sz="1800" dirty="0" err="1"/>
                  <a:t>그레디언트의</a:t>
                </a:r>
                <a:r>
                  <a:rPr lang="ko-KR" altLang="en-US" sz="1800" dirty="0"/>
                  <a:t> 분산을 높이고</a:t>
                </a:r>
                <a:r>
                  <a:rPr lang="en-US" altLang="ko-KR" sz="1800" dirty="0"/>
                  <a:t>, SNR</a:t>
                </a:r>
                <a:r>
                  <a:rPr lang="ko-KR" altLang="en-US" sz="1800" dirty="0"/>
                  <a:t>을 낮추어 정책 수렴을 저해한다</a:t>
                </a:r>
                <a:r>
                  <a:rPr lang="en-US" altLang="ko-KR" sz="1800" dirty="0"/>
                  <a:t>. PPO</a:t>
                </a:r>
                <a:r>
                  <a:rPr lang="ko-KR" altLang="en-US" sz="1800" dirty="0"/>
                  <a:t>는 수학적으로 안정적이고 지속적인 보상 신호가 들어오는 경로를 통해 정책을 개선하는 경향이 있다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ko-KR" altLang="en-US" sz="1800" dirty="0"/>
                  <a:t>따라서 </a:t>
                </a:r>
                <a:r>
                  <a:rPr lang="en-US" altLang="ko-KR" sz="1800" dirty="0"/>
                  <a:t>PPO</a:t>
                </a:r>
                <a:r>
                  <a:rPr lang="ko-KR" altLang="en-US" sz="1800" dirty="0"/>
                  <a:t>는 </a:t>
                </a:r>
                <a:r>
                  <a:rPr lang="ko-KR" altLang="en-US" sz="1800" dirty="0" err="1"/>
                  <a:t>고분산</a:t>
                </a:r>
                <a:r>
                  <a:rPr lang="ko-KR" altLang="en-US" sz="1800" dirty="0"/>
                  <a:t> 전략보다는 안정적인 전략으로 수렴할 가능성이 높다</a:t>
                </a:r>
                <a:r>
                  <a:rPr lang="en-US" altLang="ko-KR" sz="1800" dirty="0"/>
                  <a:t>.</a:t>
                </a:r>
              </a:p>
              <a:p>
                <a:r>
                  <a:rPr lang="en-US" altLang="ko-KR" sz="2000" dirty="0"/>
                  <a:t>2. DQN: </a:t>
                </a:r>
                <a:r>
                  <a:rPr lang="ko-KR" altLang="en-US" sz="2000" dirty="0"/>
                  <a:t>가치 추정의 낙관적 편향</a:t>
                </a:r>
                <a:r>
                  <a:rPr lang="en-US" altLang="ko-KR" sz="2000" dirty="0"/>
                  <a:t>(Optimistic Bias)</a:t>
                </a:r>
              </a:p>
              <a:p>
                <a:pPr lvl="1"/>
                <a:r>
                  <a:rPr lang="en-US" altLang="ko-KR" sz="1800" dirty="0"/>
                  <a:t>Theoretical Basis: DQN</a:t>
                </a:r>
                <a:r>
                  <a:rPr lang="ko-KR" altLang="en-US" sz="1800" dirty="0"/>
                  <a:t>은 </a:t>
                </a:r>
                <a:r>
                  <a:rPr lang="ko-KR" altLang="en-US" sz="1800" dirty="0" err="1"/>
                  <a:t>벨만</a:t>
                </a:r>
                <a:r>
                  <a:rPr lang="ko-KR" altLang="en-US" sz="1800" dirty="0"/>
                  <a:t> 최적 방정식의 </a:t>
                </a:r>
                <a:r>
                  <a:rPr lang="en-US" altLang="ko-KR" sz="1800" dirty="0"/>
                  <a:t>max </a:t>
                </a:r>
                <a:r>
                  <a:rPr lang="ko-KR" altLang="en-US" sz="1800" dirty="0"/>
                  <a:t>연산을 이용하여 </a:t>
                </a:r>
                <a:r>
                  <a:rPr lang="en-US" altLang="ko-KR" sz="1800" dirty="0"/>
                  <a:t>Q</a:t>
                </a:r>
                <a:r>
                  <a:rPr lang="ko-KR" altLang="en-US" sz="1800" dirty="0"/>
                  <a:t>값을 업데이트하며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이는 필연적으로 가치함수의 과대평가를 유발한다</a:t>
                </a:r>
                <a:r>
                  <a:rPr lang="en-US" altLang="ko-KR" sz="1800" dirty="0"/>
                  <a:t>. </a:t>
                </a:r>
                <a:r>
                  <a:rPr lang="ko-KR" altLang="en-US" sz="1800" dirty="0"/>
                  <a:t>결정적으로</a:t>
                </a:r>
                <a:r>
                  <a:rPr lang="en-US" altLang="ko-KR" sz="1800" dirty="0"/>
                  <a:t>, Experience Replay</a:t>
                </a:r>
                <a:r>
                  <a:rPr lang="ko-KR" altLang="en-US" sz="1800" dirty="0"/>
                  <a:t>는 드물게 발생한 성공 경험을 반복적으로 </a:t>
                </a:r>
                <a:r>
                  <a:rPr lang="ko-KR" altLang="en-US" sz="1800" dirty="0" err="1"/>
                  <a:t>샘플링함으로써</a:t>
                </a:r>
                <a:r>
                  <a:rPr lang="ko-KR" altLang="en-US" sz="1800" dirty="0"/>
                  <a:t> 실패확률은 희석시키고 성공했을 때의 보상을 과대 예상하게 만드는 기제로 작동한다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ko-KR" altLang="en-US" sz="1800" dirty="0"/>
                  <a:t>이러한 낙관적 추정은 </a:t>
                </a:r>
                <a:r>
                  <a:rPr lang="en-US" altLang="ko-KR" sz="1800" dirty="0"/>
                  <a:t>DQN</a:t>
                </a:r>
                <a:r>
                  <a:rPr lang="ko-KR" altLang="en-US" sz="1800" dirty="0"/>
                  <a:t>이 실패 리스크를 과소평가하여 </a:t>
                </a:r>
                <a:r>
                  <a:rPr lang="ko-KR" altLang="en-US" sz="1800" dirty="0" err="1"/>
                  <a:t>고분산</a:t>
                </a:r>
                <a:r>
                  <a:rPr lang="ko-KR" altLang="en-US" sz="1800" dirty="0"/>
                  <a:t> 전략으로 수렴할 가능성이 높다</a:t>
                </a:r>
                <a:r>
                  <a:rPr lang="en-US" altLang="ko-KR" sz="1800" dirty="0"/>
                  <a:t>.</a:t>
                </a:r>
                <a:endParaRPr lang="ko-KR" altLang="en-US" sz="18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26E1161-DC58-1A7F-1155-BE24A7575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664" r="-580" b="-1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01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0AE41-6E69-1719-B2C4-4AD462B5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Setup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D9077-D0EA-7EE2-58B5-EB7642A6F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359"/>
            <a:ext cx="10586987" cy="459160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Target Environment: Splendor (2-Player)</a:t>
            </a:r>
          </a:p>
          <a:p>
            <a:pPr lvl="1"/>
            <a:r>
              <a:rPr lang="ko-KR" altLang="en-US" sz="1800" dirty="0"/>
              <a:t>개요</a:t>
            </a:r>
            <a:r>
              <a:rPr lang="en-US" altLang="ko-KR" sz="1800" dirty="0"/>
              <a:t>: </a:t>
            </a:r>
            <a:r>
              <a:rPr lang="ko-KR" altLang="en-US" sz="1800" dirty="0"/>
              <a:t>보석 토큰을 모아 개발 카드를 구매하고</a:t>
            </a:r>
            <a:r>
              <a:rPr lang="en-US" altLang="ko-KR" sz="1800" dirty="0"/>
              <a:t>, </a:t>
            </a:r>
            <a:r>
              <a:rPr lang="ko-KR" altLang="en-US" sz="1800" dirty="0"/>
              <a:t>점수를 쌓아 먼저 </a:t>
            </a:r>
            <a:r>
              <a:rPr lang="en-US" altLang="ko-KR" sz="1800" dirty="0"/>
              <a:t>15</a:t>
            </a:r>
            <a:r>
              <a:rPr lang="ko-KR" altLang="en-US" sz="1800" dirty="0"/>
              <a:t>점 이상을 획득하는 사람이 승리하는 전략 보드게임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선정 이유</a:t>
            </a:r>
            <a:r>
              <a:rPr lang="en-US" altLang="ko-KR" sz="1800" dirty="0"/>
              <a:t>: </a:t>
            </a:r>
            <a:r>
              <a:rPr lang="ko-KR" altLang="en-US" sz="1800" dirty="0"/>
              <a:t>카드 </a:t>
            </a:r>
            <a:r>
              <a:rPr lang="ko-KR" altLang="en-US" sz="1800" dirty="0" err="1"/>
              <a:t>덱에서</a:t>
            </a:r>
            <a:r>
              <a:rPr lang="ko-KR" altLang="en-US" sz="1800" dirty="0"/>
              <a:t> 어떤 카드가 나올지 모르는 불확실성이 존재하여 리스크 감수 성향 분석에 적합함</a:t>
            </a:r>
            <a:r>
              <a:rPr lang="en-US" altLang="ko-KR" sz="1800" dirty="0"/>
              <a:t>, </a:t>
            </a:r>
            <a:r>
              <a:rPr lang="ko-KR" altLang="en-US" sz="1800" dirty="0"/>
              <a:t>또한 단기적 이득과 장기적 투자 사이의 </a:t>
            </a:r>
            <a:r>
              <a:rPr lang="en-US" altLang="ko-KR" sz="1800" dirty="0"/>
              <a:t>Trade-Off</a:t>
            </a:r>
            <a:r>
              <a:rPr lang="ko-KR" altLang="en-US" sz="1800" dirty="0"/>
              <a:t>가 명확함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자세한 규칙은 </a:t>
            </a:r>
            <a:r>
              <a:rPr lang="ko-KR" altLang="en-US" sz="1800" dirty="0">
                <a:hlinkClick r:id="rId2"/>
              </a:rPr>
              <a:t>해당 링크</a:t>
            </a:r>
            <a:r>
              <a:rPr lang="ko-KR" altLang="en-US" sz="1800" dirty="0"/>
              <a:t>에서 확인 가능함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Environment Framework</a:t>
            </a:r>
          </a:p>
          <a:p>
            <a:pPr lvl="1"/>
            <a:r>
              <a:rPr lang="en-US" altLang="ko-KR" sz="1800" dirty="0"/>
              <a:t>Simulator: </a:t>
            </a:r>
            <a:r>
              <a:rPr lang="en-US" altLang="ko-KR" sz="1800" dirty="0" err="1"/>
              <a:t>PettingZoo</a:t>
            </a:r>
            <a:r>
              <a:rPr lang="en-US" altLang="ko-KR" sz="1800" dirty="0"/>
              <a:t> </a:t>
            </a:r>
            <a:r>
              <a:rPr lang="ko-KR" altLang="en-US" sz="1800" dirty="0"/>
              <a:t>기반의 </a:t>
            </a:r>
            <a:r>
              <a:rPr lang="en-US" altLang="ko-KR" sz="1800" dirty="0"/>
              <a:t>Splendor AEC </a:t>
            </a:r>
            <a:r>
              <a:rPr lang="ko-KR" altLang="en-US" sz="1800" dirty="0"/>
              <a:t>환경을 사용함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Wrapper: Gymnasium </a:t>
            </a:r>
            <a:r>
              <a:rPr lang="ko-KR" altLang="en-US" sz="1800" dirty="0"/>
              <a:t>인터페이스 호환을 위한 커스텀 래퍼</a:t>
            </a:r>
            <a:r>
              <a:rPr lang="en-US" altLang="ko-KR" sz="1800" dirty="0"/>
              <a:t>(</a:t>
            </a:r>
            <a:r>
              <a:rPr lang="en-US" altLang="ko-KR" sz="1800" dirty="0" err="1"/>
              <a:t>SplendorGymWrapper</a:t>
            </a:r>
            <a:r>
              <a:rPr lang="en-US" altLang="ko-KR" sz="1800" dirty="0"/>
              <a:t>)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r>
              <a:rPr lang="en-US" altLang="ko-KR" sz="2000" dirty="0"/>
              <a:t>Dynamic Opponent</a:t>
            </a:r>
          </a:p>
          <a:p>
            <a:pPr lvl="1"/>
            <a:r>
              <a:rPr lang="ko-KR" altLang="en-US" sz="1800" dirty="0"/>
              <a:t>고정된 상대를 사용하는 대신</a:t>
            </a:r>
            <a:r>
              <a:rPr lang="en-US" altLang="ko-KR" sz="1800" dirty="0"/>
              <a:t>, </a:t>
            </a:r>
            <a:r>
              <a:rPr lang="ko-KR" altLang="en-US" sz="1800" dirty="0"/>
              <a:t>다양한 전략적 성향을 가진 휴리스틱 봇을 상대로 학습을 진행</a:t>
            </a:r>
            <a:endParaRPr lang="en-US" altLang="ko-KR" sz="1800" dirty="0"/>
          </a:p>
          <a:p>
            <a:pPr lvl="1"/>
            <a:r>
              <a:rPr lang="ko-KR" altLang="en-US" sz="1800" dirty="0"/>
              <a:t>특정 패턴에 </a:t>
            </a:r>
            <a:r>
              <a:rPr lang="ko-KR" altLang="en-US" sz="1800" dirty="0" err="1"/>
              <a:t>과적합되는</a:t>
            </a:r>
            <a:r>
              <a:rPr lang="ko-KR" altLang="en-US" sz="1800" dirty="0"/>
              <a:t> 것을 방지하고 에이전트가 다양한 상황에 대응하도록 유도함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38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FC4AA-16FF-D4D1-2BD4-F5A7F94F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Setup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C68D7B5-6F4C-9A92-0A9C-6EBB180732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000" dirty="0"/>
                  <a:t>State &amp; Action Space</a:t>
                </a:r>
              </a:p>
              <a:p>
                <a:pPr lvl="1"/>
                <a:r>
                  <a:rPr lang="en-US" altLang="ko-KR" sz="1800" dirty="0"/>
                  <a:t>Observation: </a:t>
                </a:r>
                <a:r>
                  <a:rPr lang="ko-KR" altLang="en-US" sz="1800" dirty="0"/>
                  <a:t>게임 보드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카드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귀족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토큰</a:t>
                </a:r>
                <a:r>
                  <a:rPr lang="en-US" altLang="ko-KR" sz="1800" dirty="0"/>
                  <a:t>)</a:t>
                </a:r>
                <a:r>
                  <a:rPr lang="ko-KR" altLang="en-US" sz="1800" dirty="0"/>
                  <a:t>와 플레이어 상태를 </a:t>
                </a:r>
                <a:r>
                  <a:rPr lang="ko-KR" altLang="en-US" sz="1800" dirty="0" err="1"/>
                  <a:t>벡터화하여</a:t>
                </a:r>
                <a:r>
                  <a:rPr lang="ko-KR" altLang="en-US" sz="1800" dirty="0"/>
                  <a:t> 입력</a:t>
                </a:r>
              </a:p>
              <a:p>
                <a:pPr lvl="1"/>
                <a:r>
                  <a:rPr lang="en-US" altLang="ko-KR" sz="1800" dirty="0"/>
                  <a:t>Action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Masking:</a:t>
                </a:r>
                <a:r>
                  <a:rPr lang="ko-KR" altLang="en-US" sz="1800" dirty="0"/>
                  <a:t> 룰 기반의 </a:t>
                </a:r>
                <a:r>
                  <a:rPr lang="en-US" altLang="ko-KR" sz="1800" dirty="0"/>
                  <a:t>Action Mask</a:t>
                </a:r>
                <a:r>
                  <a:rPr lang="ko-KR" altLang="en-US" sz="1800" dirty="0"/>
                  <a:t>를 관측 공간에 포함하여 제공</a:t>
                </a:r>
                <a:r>
                  <a:rPr lang="en-US" altLang="ko-KR" sz="1800" dirty="0"/>
                  <a:t>, Maskable DQN/PPO</a:t>
                </a:r>
                <a:r>
                  <a:rPr lang="ko-KR" altLang="en-US" sz="1800" dirty="0"/>
                  <a:t>를 사용하여 유효하지 않은 행동을 원천 차단함</a:t>
                </a:r>
                <a:r>
                  <a:rPr lang="en-US" altLang="ko-KR" sz="1800" dirty="0"/>
                  <a:t>.</a:t>
                </a:r>
              </a:p>
              <a:p>
                <a:r>
                  <a:rPr lang="en-US" altLang="ko-KR" sz="2000" dirty="0"/>
                  <a:t>Reward Function</a:t>
                </a:r>
              </a:p>
              <a:p>
                <a:pPr lvl="1"/>
                <a:r>
                  <a:rPr lang="en-US" altLang="ko-KR" sz="1800" dirty="0"/>
                  <a:t>Sparse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Reward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Scheme: </a:t>
                </a:r>
                <a:r>
                  <a:rPr lang="ko-KR" altLang="en-US" sz="1800" dirty="0"/>
                  <a:t>승리</a:t>
                </a:r>
                <a:r>
                  <a:rPr lang="en-US" altLang="ko-KR" sz="1800" dirty="0"/>
                  <a:t>/</a:t>
                </a:r>
                <a:r>
                  <a:rPr lang="ko-KR" altLang="en-US" sz="1800" dirty="0"/>
                  <a:t>패배 각각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ko-KR" altLang="en-US" sz="1800" dirty="0"/>
                  <a:t>점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강제 무승부시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800" dirty="0"/>
                  <a:t>점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ko-KR" altLang="en-US" sz="1800" dirty="0"/>
                  <a:t>행위에 따른 중간 보상을 제거하여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각 알고리즘이 순수하게 어떤 선택이 </a:t>
                </a:r>
                <a:r>
                  <a:rPr lang="ko-KR" altLang="en-US" sz="1800" dirty="0" err="1"/>
                  <a:t>저분산</a:t>
                </a:r>
                <a:r>
                  <a:rPr lang="en-US" altLang="ko-KR" sz="1800" dirty="0"/>
                  <a:t>/</a:t>
                </a:r>
                <a:r>
                  <a:rPr lang="ko-KR" altLang="en-US" sz="1800" dirty="0" err="1"/>
                  <a:t>고분산</a:t>
                </a:r>
                <a:r>
                  <a:rPr lang="ko-KR" altLang="en-US" sz="1800" dirty="0"/>
                  <a:t> 선택인지 판별할 수 있도록 함</a:t>
                </a:r>
                <a:endParaRPr lang="en-US" altLang="ko-KR" sz="1800" dirty="0"/>
              </a:p>
              <a:p>
                <a:r>
                  <a:rPr lang="en-US" altLang="ko-KR" sz="2000" dirty="0"/>
                  <a:t>Train Setup</a:t>
                </a:r>
              </a:p>
              <a:p>
                <a:pPr lvl="1"/>
                <a:r>
                  <a:rPr lang="ko-KR" altLang="en-US" sz="1800" dirty="0"/>
                  <a:t>게임을 병렬로 돌려 학습 속도를 빠르게 하였으며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매 게임마다 봇의 특성 및 선공을 무작위로 결정하여 과적합을 방지함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C68D7B5-6F4C-9A92-0A9C-6EBB180732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664" r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43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F819C-FB5C-1FF8-C24C-E6F2C5AE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 Configuration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044C6-AC62-B9B3-90BB-E9A1FAA4E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359"/>
            <a:ext cx="10515600" cy="509188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Vanilla DQN: DQN</a:t>
            </a:r>
            <a:r>
              <a:rPr lang="ko-KR" altLang="en-US" sz="2000" dirty="0"/>
              <a:t>의 구조적 편향을 인위적으로 보존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Num_cpu</a:t>
            </a:r>
            <a:r>
              <a:rPr lang="en-US" altLang="ko-KR" sz="1800" dirty="0"/>
              <a:t>: </a:t>
            </a:r>
            <a:r>
              <a:rPr lang="ko-KR" altLang="en-US" sz="1800" dirty="0"/>
              <a:t>학습 속도를 위해 병렬 학습을 진행할 코어를 설정함</a:t>
            </a:r>
            <a:endParaRPr lang="en-US" altLang="ko-KR" sz="1800" dirty="0"/>
          </a:p>
          <a:p>
            <a:pPr lvl="1"/>
            <a:r>
              <a:rPr lang="en-US" altLang="ko-KR" sz="1800" dirty="0"/>
              <a:t>Hard Update(tau:</a:t>
            </a:r>
            <a:r>
              <a:rPr lang="ko-KR" altLang="en-US" sz="1800" dirty="0"/>
              <a:t> </a:t>
            </a:r>
            <a:r>
              <a:rPr lang="en-US" altLang="ko-KR" sz="1800" dirty="0"/>
              <a:t>1.0):</a:t>
            </a:r>
            <a:r>
              <a:rPr lang="ko-KR" altLang="en-US" sz="1800" dirty="0"/>
              <a:t> </a:t>
            </a:r>
            <a:r>
              <a:rPr lang="en-US" altLang="ko-KR" sz="1800" dirty="0"/>
              <a:t>Soft Update</a:t>
            </a:r>
            <a:r>
              <a:rPr lang="ko-KR" altLang="en-US" sz="1800" dirty="0"/>
              <a:t>를 배제하고 타겟 네트워크를 통째로 갱신하여</a:t>
            </a:r>
            <a:r>
              <a:rPr lang="en-US" altLang="ko-KR" sz="1800" dirty="0"/>
              <a:t>, </a:t>
            </a:r>
            <a:r>
              <a:rPr lang="ko-KR" altLang="en-US" sz="1800" dirty="0"/>
              <a:t>과대평가된 </a:t>
            </a:r>
            <a:r>
              <a:rPr lang="en-US" altLang="ko-KR" sz="1800" dirty="0"/>
              <a:t>Q-value</a:t>
            </a:r>
            <a:r>
              <a:rPr lang="ko-KR" altLang="en-US" sz="1800" dirty="0"/>
              <a:t>를 즉각적으로 정답으로 고정</a:t>
            </a:r>
            <a:r>
              <a:rPr lang="en-US" altLang="ko-KR" sz="1800" dirty="0"/>
              <a:t>, </a:t>
            </a:r>
            <a:r>
              <a:rPr lang="ko-KR" altLang="en-US" sz="1800" dirty="0"/>
              <a:t>편향의 희석을 방지함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Long Period(interval: 2000): </a:t>
            </a:r>
            <a:r>
              <a:rPr lang="ko-KR" altLang="en-US" sz="1800" dirty="0"/>
              <a:t>타겟 네트워크의 갱신 주기를 길게 가져가</a:t>
            </a:r>
            <a:r>
              <a:rPr lang="en-US" altLang="ko-KR" sz="1800" dirty="0"/>
              <a:t>, </a:t>
            </a:r>
            <a:r>
              <a:rPr lang="ko-KR" altLang="en-US" sz="1800" dirty="0"/>
              <a:t>에이전트가 일시적으로 발생한 높은 </a:t>
            </a:r>
            <a:r>
              <a:rPr lang="en-US" altLang="ko-KR" sz="1800" dirty="0"/>
              <a:t>Q</a:t>
            </a:r>
            <a:r>
              <a:rPr lang="ko-KR" altLang="en-US" sz="1800" dirty="0"/>
              <a:t>값</a:t>
            </a:r>
            <a:r>
              <a:rPr lang="en-US" altLang="ko-KR" sz="1800" dirty="0"/>
              <a:t>(</a:t>
            </a:r>
            <a:r>
              <a:rPr lang="ko-KR" altLang="en-US" sz="1800" dirty="0"/>
              <a:t>노이즈</a:t>
            </a:r>
            <a:r>
              <a:rPr lang="en-US" altLang="ko-KR" sz="1800" dirty="0"/>
              <a:t>)</a:t>
            </a:r>
            <a:r>
              <a:rPr lang="ko-KR" altLang="en-US" sz="1800" dirty="0"/>
              <a:t>에 충분히 </a:t>
            </a:r>
            <a:r>
              <a:rPr lang="ko-KR" altLang="en-US" sz="1800" dirty="0" err="1"/>
              <a:t>과적합될</a:t>
            </a:r>
            <a:r>
              <a:rPr lang="ko-KR" altLang="en-US" sz="1800" dirty="0"/>
              <a:t> 시간을 부여함</a:t>
            </a:r>
            <a:r>
              <a:rPr lang="en-US" altLang="ko-KR" sz="1800" dirty="0"/>
              <a:t>. </a:t>
            </a:r>
            <a:r>
              <a:rPr lang="ko-KR" altLang="en-US" sz="1800" dirty="0"/>
              <a:t>짧아 보일 수 있지만 이는 </a:t>
            </a:r>
            <a:r>
              <a:rPr lang="en-US" altLang="ko-KR" sz="1800" dirty="0" err="1"/>
              <a:t>Num_cpu</a:t>
            </a:r>
            <a:r>
              <a:rPr lang="ko-KR" altLang="en-US" sz="1800" dirty="0"/>
              <a:t>에 의해 훨씬 긴 값을 가지게 된다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Experience Retention(</a:t>
            </a:r>
            <a:r>
              <a:rPr lang="en-US" altLang="ko-KR" sz="1800" dirty="0" err="1"/>
              <a:t>buffer_size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1000000):</a:t>
            </a:r>
            <a:r>
              <a:rPr lang="ko-KR" altLang="en-US" sz="1800" dirty="0"/>
              <a:t> 희소하게 발생하는 </a:t>
            </a:r>
            <a:r>
              <a:rPr lang="ko-KR" altLang="en-US" sz="1800" dirty="0" err="1"/>
              <a:t>고분산</a:t>
            </a:r>
            <a:r>
              <a:rPr lang="ko-KR" altLang="en-US" sz="1800" dirty="0"/>
              <a:t> 승리 경험이 버퍼에서 소실되지 않게 하여</a:t>
            </a:r>
            <a:r>
              <a:rPr lang="en-US" altLang="ko-KR" sz="1800" dirty="0"/>
              <a:t>, </a:t>
            </a:r>
            <a:r>
              <a:rPr lang="ko-KR" altLang="en-US" sz="1800" dirty="0"/>
              <a:t>해당 경험이 반복적으로 </a:t>
            </a:r>
            <a:r>
              <a:rPr lang="ko-KR" altLang="en-US" sz="1800" dirty="0" err="1"/>
              <a:t>리플레이되며</a:t>
            </a:r>
            <a:r>
              <a:rPr lang="ko-KR" altLang="en-US" sz="1800" dirty="0"/>
              <a:t> 가치 함수를 부풀리도록 유도함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Exploration Strategy: </a:t>
            </a:r>
            <a:r>
              <a:rPr lang="ko-KR" altLang="en-US" sz="1800" dirty="0"/>
              <a:t>초반에는 전부 무작위 탐험을 하다가</a:t>
            </a:r>
            <a:r>
              <a:rPr lang="en-US" altLang="ko-KR" sz="1800" dirty="0"/>
              <a:t>, </a:t>
            </a:r>
            <a:r>
              <a:rPr lang="ko-KR" altLang="en-US" sz="1800" dirty="0"/>
              <a:t>일정 횟수가 지나면 </a:t>
            </a:r>
            <a:r>
              <a:rPr lang="en-US" altLang="ko-KR" sz="1800" dirty="0"/>
              <a:t>0.05</a:t>
            </a:r>
            <a:r>
              <a:rPr lang="ko-KR" altLang="en-US" sz="1800" dirty="0"/>
              <a:t>의 확률로 무작위 행동을 하도록 반영함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High Gradient Limit(</a:t>
            </a:r>
            <a:r>
              <a:rPr lang="en-US" altLang="ko-KR" sz="1800" dirty="0" err="1"/>
              <a:t>max_grad_norm</a:t>
            </a:r>
            <a:r>
              <a:rPr lang="en-US" altLang="ko-KR" sz="1800" dirty="0"/>
              <a:t>: 10): </a:t>
            </a:r>
            <a:r>
              <a:rPr lang="ko-KR" altLang="en-US" sz="1800" dirty="0" err="1"/>
              <a:t>그래디언트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클리핑을</a:t>
            </a:r>
            <a:r>
              <a:rPr lang="ko-KR" altLang="en-US" sz="1800" dirty="0"/>
              <a:t> 느슨하게 설정하여</a:t>
            </a:r>
            <a:r>
              <a:rPr lang="en-US" altLang="ko-KR" sz="1800" dirty="0"/>
              <a:t>, </a:t>
            </a:r>
            <a:r>
              <a:rPr lang="ko-KR" altLang="en-US" sz="1800" dirty="0"/>
              <a:t>에이전트가 불확실성이 큰 상황에서도 네트워크 파라미터를 과감하게 수정하여 공격적인 행동 변화를 허용함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Policy_kwargs</a:t>
            </a:r>
            <a:r>
              <a:rPr lang="en-US" altLang="ko-KR" sz="1800" dirty="0"/>
              <a:t>: </a:t>
            </a:r>
            <a:r>
              <a:rPr lang="ko-KR" altLang="en-US" sz="1800" dirty="0"/>
              <a:t>신경망 구조를 크게 잡아 많은 경우를 담을 수 있도록 함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2418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A7372-70BF-F48C-301C-2E77FE39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 Configuration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F5531-6C23-45A0-BBB9-CE6512EF8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PPO: </a:t>
            </a:r>
            <a:r>
              <a:rPr lang="ko-KR" altLang="en-US" sz="2000" dirty="0"/>
              <a:t>학습 과정의 변동성을 억제하여 리스크 회피</a:t>
            </a:r>
            <a:r>
              <a:rPr lang="en-US" altLang="ko-KR" sz="2000" dirty="0"/>
              <a:t> </a:t>
            </a:r>
            <a:r>
              <a:rPr lang="ko-KR" altLang="en-US" sz="2000" dirty="0"/>
              <a:t>및 신뢰도 우선 성향을 갖도록 설정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Num_cpu</a:t>
            </a:r>
            <a:r>
              <a:rPr lang="en-US" altLang="ko-KR" sz="1800" dirty="0"/>
              <a:t>: </a:t>
            </a:r>
            <a:r>
              <a:rPr lang="ko-KR" altLang="en-US" sz="1800" dirty="0"/>
              <a:t>학습 속도를 위해 병렬 학습을 진행할 코어를 설정함</a:t>
            </a:r>
            <a:endParaRPr lang="en-US" altLang="ko-KR" sz="1800" dirty="0"/>
          </a:p>
          <a:p>
            <a:pPr lvl="1"/>
            <a:r>
              <a:rPr lang="en-US" altLang="ko-KR" sz="1800" dirty="0"/>
              <a:t>Conservative Policy Update(</a:t>
            </a:r>
            <a:r>
              <a:rPr lang="en-US" altLang="ko-KR" sz="1800" dirty="0" err="1"/>
              <a:t>clip_range</a:t>
            </a:r>
            <a:r>
              <a:rPr lang="en-US" altLang="ko-KR" sz="1800" dirty="0"/>
              <a:t>: 0.2): </a:t>
            </a:r>
            <a:r>
              <a:rPr lang="ko-KR" altLang="en-US" sz="1800" dirty="0"/>
              <a:t>정책 업데이트 시에 새로운 확률이 기존 확률의 </a:t>
            </a:r>
            <a:r>
              <a:rPr lang="en-US" altLang="ko-KR" sz="1800" dirty="0"/>
              <a:t>0.8~1.2</a:t>
            </a:r>
            <a:r>
              <a:rPr lang="ko-KR" altLang="en-US" sz="1800" dirty="0"/>
              <a:t>배 범위를 벗어나면 그 이상의 변경을 무시함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Stable Learning Horizon(</a:t>
            </a:r>
            <a:r>
              <a:rPr lang="en-US" altLang="ko-KR" sz="1800" dirty="0" err="1"/>
              <a:t>n_steps</a:t>
            </a:r>
            <a:r>
              <a:rPr lang="en-US" altLang="ko-KR" sz="1800" dirty="0"/>
              <a:t>: 1024): </a:t>
            </a:r>
            <a:r>
              <a:rPr lang="ko-KR" altLang="en-US" sz="1800" dirty="0"/>
              <a:t>한번의 업데이트를 위해 </a:t>
            </a:r>
            <a:r>
              <a:rPr lang="en-US" altLang="ko-KR" sz="1800" dirty="0"/>
              <a:t>1024</a:t>
            </a:r>
            <a:r>
              <a:rPr lang="ko-KR" altLang="en-US" sz="1800" dirty="0"/>
              <a:t>스텝의 데이터를 모아서 평균적인 이득을 계산함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Large Batch(</a:t>
            </a:r>
            <a:r>
              <a:rPr lang="en-US" altLang="ko-KR" sz="1800" dirty="0" err="1"/>
              <a:t>batch_size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2048,</a:t>
            </a:r>
            <a:r>
              <a:rPr lang="ko-KR" altLang="en-US" sz="1800" dirty="0"/>
              <a:t> </a:t>
            </a:r>
            <a:r>
              <a:rPr lang="en-US" altLang="ko-KR" sz="1800" dirty="0" err="1"/>
              <a:t>n_epochs</a:t>
            </a:r>
            <a:r>
              <a:rPr lang="en-US" altLang="ko-KR" sz="1800" dirty="0"/>
              <a:t>: 10): </a:t>
            </a:r>
            <a:r>
              <a:rPr lang="ko-KR" altLang="en-US" sz="1800" dirty="0"/>
              <a:t>수집된 대량의 데이터를 </a:t>
            </a:r>
            <a:r>
              <a:rPr lang="en-US" altLang="ko-KR" sz="1800" dirty="0"/>
              <a:t>10</a:t>
            </a:r>
            <a:r>
              <a:rPr lang="ko-KR" altLang="en-US" sz="1800" dirty="0"/>
              <a:t>번 </a:t>
            </a:r>
            <a:r>
              <a:rPr lang="ko-KR" altLang="en-US" sz="1800" dirty="0" err="1"/>
              <a:t>반복학습하여</a:t>
            </a:r>
            <a:r>
              <a:rPr lang="ko-KR" altLang="en-US" sz="1800" dirty="0"/>
              <a:t> 현재 수립한 정책을 확실하게 다짐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Regularization(</a:t>
            </a:r>
            <a:r>
              <a:rPr lang="en-US" altLang="ko-KR" sz="1800" dirty="0" err="1"/>
              <a:t>ent_coef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0.01):</a:t>
            </a:r>
            <a:r>
              <a:rPr lang="ko-KR" altLang="en-US" sz="1800" dirty="0"/>
              <a:t> 엔트로피에 보너스를 줘서 초기에 너무 빨리 특정 전략으로 굳어지는 것을 방지함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Constraints(</a:t>
            </a:r>
            <a:r>
              <a:rPr lang="en-US" altLang="ko-KR" sz="1800" dirty="0" err="1"/>
              <a:t>max_grad_norm</a:t>
            </a:r>
            <a:r>
              <a:rPr lang="en-US" altLang="ko-KR" sz="1800" dirty="0"/>
              <a:t>: 0.5): </a:t>
            </a:r>
            <a:r>
              <a:rPr lang="ko-KR" altLang="en-US" sz="1800" dirty="0"/>
              <a:t>학습 과정에서 기울기의 크기가 </a:t>
            </a:r>
            <a:r>
              <a:rPr lang="en-US" altLang="ko-KR" sz="1800" dirty="0"/>
              <a:t>0.5</a:t>
            </a:r>
            <a:r>
              <a:rPr lang="ko-KR" altLang="en-US" sz="1800" dirty="0"/>
              <a:t>를 넘으면 강제로 </a:t>
            </a:r>
            <a:r>
              <a:rPr lang="ko-KR" altLang="en-US" sz="1800" dirty="0" err="1"/>
              <a:t>잘라냄</a:t>
            </a:r>
            <a:r>
              <a:rPr lang="en-US" altLang="ko-KR" sz="1800" dirty="0"/>
              <a:t>. </a:t>
            </a:r>
            <a:r>
              <a:rPr lang="ko-KR" altLang="en-US" sz="1800" dirty="0"/>
              <a:t>이는 </a:t>
            </a:r>
            <a:r>
              <a:rPr lang="en-US" altLang="ko-KR" sz="1800" dirty="0"/>
              <a:t>DQN </a:t>
            </a:r>
            <a:r>
              <a:rPr lang="ko-KR" altLang="en-US" sz="1800" dirty="0"/>
              <a:t>대비 매우 엄격한 설정이며 불확실한 보상을 회피하는 특성을 </a:t>
            </a:r>
            <a:r>
              <a:rPr lang="ko-KR" altLang="en-US" sz="1800" dirty="0" err="1"/>
              <a:t>극대화시킴</a:t>
            </a:r>
            <a:r>
              <a:rPr lang="en-US" altLang="ko-KR" sz="1800" dirty="0"/>
              <a:t>.</a:t>
            </a:r>
          </a:p>
          <a:p>
            <a:pPr lvl="1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3618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58D28-FAF9-89BA-17BD-576134D3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Procedure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B1431-6798-00CD-A544-A76CBE4F0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Phase 1: Warm-up </a:t>
            </a:r>
          </a:p>
          <a:p>
            <a:pPr lvl="1"/>
            <a:r>
              <a:rPr lang="ko-KR" altLang="en-US" sz="1600" dirty="0"/>
              <a:t>희소 보상 환경에서의 </a:t>
            </a:r>
            <a:r>
              <a:rPr lang="en-US" altLang="ko-KR" sz="1600" dirty="0"/>
              <a:t>Cold-Start </a:t>
            </a:r>
            <a:r>
              <a:rPr lang="ko-KR" altLang="en-US" sz="1600" dirty="0"/>
              <a:t>문제를 완화하고</a:t>
            </a:r>
            <a:r>
              <a:rPr lang="en-US" altLang="ko-KR" sz="1600" dirty="0"/>
              <a:t>, </a:t>
            </a:r>
            <a:r>
              <a:rPr lang="ko-KR" altLang="en-US" sz="1600" dirty="0"/>
              <a:t>에이전트가 게임의 기본 전략을 세울 수 있도록 유도한다</a:t>
            </a:r>
            <a:endParaRPr lang="en-US" altLang="ko-KR" sz="1600" dirty="0"/>
          </a:p>
          <a:p>
            <a:pPr lvl="1"/>
            <a:r>
              <a:rPr lang="en-US" altLang="ko-KR" sz="1600" dirty="0"/>
              <a:t>Opponent: Random Bot</a:t>
            </a:r>
          </a:p>
          <a:p>
            <a:pPr lvl="1"/>
            <a:r>
              <a:rPr lang="en-US" altLang="ko-KR" sz="1600" dirty="0"/>
              <a:t>Termination: </a:t>
            </a:r>
            <a:r>
              <a:rPr lang="ko-KR" altLang="en-US" sz="1600" dirty="0"/>
              <a:t>승률이 </a:t>
            </a:r>
            <a:r>
              <a:rPr lang="en-US" altLang="ko-KR" sz="1600" dirty="0"/>
              <a:t>90%</a:t>
            </a:r>
            <a:r>
              <a:rPr lang="ko-KR" altLang="en-US" sz="1600" dirty="0"/>
              <a:t>가 </a:t>
            </a:r>
            <a:r>
              <a:rPr lang="ko-KR" altLang="en-US" sz="1600" dirty="0" err="1"/>
              <a:t>넘을때까지</a:t>
            </a:r>
            <a:r>
              <a:rPr lang="ko-KR" altLang="en-US" sz="1600" dirty="0"/>
              <a:t> 학습을 지속한다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단계에서 에이전트는 기초적인 전략을 확립한다</a:t>
            </a:r>
            <a:r>
              <a:rPr lang="en-US" altLang="ko-KR" sz="1600" dirty="0"/>
              <a:t>.</a:t>
            </a:r>
          </a:p>
          <a:p>
            <a:r>
              <a:rPr lang="en-US" altLang="ko-KR" sz="2000" dirty="0"/>
              <a:t>Phase 2: Robustness</a:t>
            </a:r>
          </a:p>
          <a:p>
            <a:pPr lvl="1"/>
            <a:r>
              <a:rPr lang="ko-KR" altLang="en-US" sz="1600" dirty="0"/>
              <a:t>단순한 상대를 넘어 다양한 전략적 상황에 대응할 수 있는 강건한 정책을 수립한다</a:t>
            </a:r>
            <a:endParaRPr lang="en-US" altLang="ko-KR" sz="1600" dirty="0"/>
          </a:p>
          <a:p>
            <a:pPr lvl="1"/>
            <a:r>
              <a:rPr lang="en-US" altLang="ko-KR" sz="1600" dirty="0"/>
              <a:t>Opponent: Dynamic Heuristic Bot</a:t>
            </a:r>
          </a:p>
          <a:p>
            <a:pPr lvl="2"/>
            <a:r>
              <a:rPr lang="ko-KR" altLang="en-US" sz="1400" dirty="0"/>
              <a:t>매 에피소드 시작 시</a:t>
            </a:r>
            <a:r>
              <a:rPr lang="en-US" altLang="ko-KR" sz="1400" dirty="0"/>
              <a:t>, </a:t>
            </a:r>
            <a:r>
              <a:rPr lang="ko-KR" altLang="en-US" sz="1400" dirty="0"/>
              <a:t>사전에 정의한 휴리스틱 에이전트의 타입을 셋 중 하나로 무작위로 결정한다</a:t>
            </a:r>
            <a:r>
              <a:rPr lang="en-US" altLang="ko-KR" sz="1400" dirty="0"/>
              <a:t>.</a:t>
            </a:r>
          </a:p>
          <a:p>
            <a:pPr lvl="2"/>
            <a:r>
              <a:rPr lang="en-US" altLang="ko-KR" sz="1400" dirty="0"/>
              <a:t>Types: Aggressive, Defensive, Balanced</a:t>
            </a:r>
          </a:p>
          <a:p>
            <a:pPr lvl="2"/>
            <a:r>
              <a:rPr lang="ko-KR" altLang="en-US" sz="1400" dirty="0"/>
              <a:t>특정 패턴에 </a:t>
            </a:r>
            <a:r>
              <a:rPr lang="ko-KR" altLang="en-US" sz="1400" dirty="0" err="1"/>
              <a:t>과적합되는</a:t>
            </a:r>
            <a:r>
              <a:rPr lang="ko-KR" altLang="en-US" sz="1400" dirty="0"/>
              <a:t> 것을 방지하기 위함이다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600" dirty="0"/>
              <a:t>Termination: </a:t>
            </a:r>
            <a:r>
              <a:rPr lang="ko-KR" altLang="en-US" sz="1600" dirty="0"/>
              <a:t>에이전트의 승률이 일정 이상 도달하여 수렴할 때까지 반복한다</a:t>
            </a:r>
            <a:r>
              <a:rPr lang="en-US" altLang="ko-KR" sz="1600" dirty="0"/>
              <a:t>.</a:t>
            </a:r>
          </a:p>
          <a:p>
            <a:r>
              <a:rPr lang="en-US" altLang="ko-KR" sz="2000" dirty="0"/>
              <a:t>Phase 3: Evaluation</a:t>
            </a:r>
          </a:p>
          <a:p>
            <a:pPr lvl="1"/>
            <a:r>
              <a:rPr lang="ko-KR" altLang="en-US" sz="1600" dirty="0"/>
              <a:t>학습된 가중치를 토대로 각 모델을 </a:t>
            </a:r>
            <a:r>
              <a:rPr lang="ko-KR" altLang="en-US" sz="1600" dirty="0" err="1"/>
              <a:t>대국시켜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데이터를 추출하여 로그로 기록한다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 err="1"/>
              <a:t>시각화된</a:t>
            </a:r>
            <a:r>
              <a:rPr lang="ko-KR" altLang="en-US" sz="1600" dirty="0"/>
              <a:t> 로그를 바탕으로 사전에 수립한 가설을 검증한다</a:t>
            </a:r>
            <a:r>
              <a:rPr lang="en-US" altLang="ko-KR" sz="1600" dirty="0"/>
              <a:t>.</a:t>
            </a:r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318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99B99-3E0F-7E13-79FE-C2E9CA24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Validation of Hypothesis</a:t>
            </a:r>
            <a:endParaRPr lang="ko-KR" altLang="en-US" dirty="0"/>
          </a:p>
        </p:txBody>
      </p:sp>
      <p:pic>
        <p:nvPicPr>
          <p:cNvPr id="5" name="내용 개체 틀 4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8571F4-63AE-0F66-550D-66FC19E3D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28" y="1690688"/>
            <a:ext cx="7699744" cy="307989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09E6AC-7CD6-92A1-68E2-B1FF16E69345}"/>
                  </a:ext>
                </a:extLst>
              </p:cNvPr>
              <p:cNvSpPr txBox="1"/>
              <p:nvPr/>
            </p:nvSpPr>
            <p:spPr>
              <a:xfrm>
                <a:off x="1587795" y="5167312"/>
                <a:ext cx="9016409" cy="1416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PPO(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Blue</a:t>
                </a:r>
                <a:r>
                  <a:rPr lang="en-US" altLang="ko-KR" dirty="0"/>
                  <a:t>):</a:t>
                </a:r>
                <a:r>
                  <a:rPr lang="ko-KR" altLang="en-US" dirty="0"/>
                  <a:t> 실제 점수의 등락에 따라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값이 민감하게 변화한다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점수가 낮으면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값도 낮게 형성되며 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𝐶𝐿𝐼𝑃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의한 현실적 가치 추정 가설과 일치한다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DQN(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Red</a:t>
                </a:r>
                <a:r>
                  <a:rPr lang="en-US" altLang="ko-KR" dirty="0"/>
                  <a:t>): </a:t>
                </a:r>
                <a:r>
                  <a:rPr lang="ko-KR" altLang="en-US" dirty="0"/>
                  <a:t>실제 점수가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점에 머물러 있거나 열세인 상황에서도 예측된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값은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점 근처에서 떨어지질 않는다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이는 지고 있어도 이길 것이라 믿는 </a:t>
                </a:r>
                <a:r>
                  <a:rPr lang="en-US" altLang="ko-KR" dirty="0"/>
                  <a:t>Overestimation Bias</a:t>
                </a:r>
                <a:r>
                  <a:rPr lang="ko-KR" altLang="en-US" dirty="0"/>
                  <a:t>를 증명한다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09E6AC-7CD6-92A1-68E2-B1FF16E69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95" y="5167312"/>
                <a:ext cx="9016409" cy="1416670"/>
              </a:xfrm>
              <a:prstGeom prst="rect">
                <a:avLst/>
              </a:prstGeom>
              <a:blipFill>
                <a:blip r:embed="rId3"/>
                <a:stretch>
                  <a:fillRect l="-405" t="-2586" r="-1149" b="-30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60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2">
      <a:majorFont>
        <a:latin typeface="Noto Sans KR Medium"/>
        <a:ea typeface="Noto Sans KR Medium"/>
        <a:cs typeface=""/>
      </a:majorFont>
      <a:minorFont>
        <a:latin typeface="Noto Sans KR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1555</Words>
  <Application>Microsoft Office PowerPoint</Application>
  <PresentationFormat>와이드스크린</PresentationFormat>
  <Paragraphs>102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Cambria Math</vt:lpstr>
      <vt:lpstr>Noto Sans KR Medium</vt:lpstr>
      <vt:lpstr>Noto Sans KR</vt:lpstr>
      <vt:lpstr>맑은 고딕</vt:lpstr>
      <vt:lpstr>Office 테마</vt:lpstr>
      <vt:lpstr>Mathematical Bias to Strategic Personality:</vt:lpstr>
      <vt:lpstr>Overview</vt:lpstr>
      <vt:lpstr>Hypothesis and Theoretical Basis</vt:lpstr>
      <vt:lpstr>Experiment Setup</vt:lpstr>
      <vt:lpstr>Experiment Setup</vt:lpstr>
      <vt:lpstr>Algorithm Configuration</vt:lpstr>
      <vt:lpstr>Algorithm Configuration</vt:lpstr>
      <vt:lpstr>Experimental Procedure</vt:lpstr>
      <vt:lpstr>Validation of Hypothesis</vt:lpstr>
      <vt:lpstr>Validation of Hypothesis</vt:lpstr>
      <vt:lpstr>Refining the Strategy</vt:lpstr>
      <vt:lpstr>Discussion</vt:lpstr>
      <vt:lpstr>Conclusion</vt:lpstr>
      <vt:lpstr>Further</vt:lpstr>
      <vt:lpstr>End of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COPREA ATER</dc:creator>
  <cp:lastModifiedBy>COPREA ATER</cp:lastModifiedBy>
  <cp:revision>4</cp:revision>
  <dcterms:created xsi:type="dcterms:W3CDTF">2025-12-07T02:21:32Z</dcterms:created>
  <dcterms:modified xsi:type="dcterms:W3CDTF">2025-12-07T13:20:58Z</dcterms:modified>
</cp:coreProperties>
</file>